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740" r:id="rId14"/>
    <p:sldId id="687" r:id="rId15"/>
    <p:sldId id="697" r:id="rId16"/>
    <p:sldId id="699" r:id="rId17"/>
    <p:sldId id="744" r:id="rId18"/>
    <p:sldId id="700" r:id="rId19"/>
    <p:sldId id="701" r:id="rId20"/>
    <p:sldId id="702" r:id="rId21"/>
    <p:sldId id="703" r:id="rId22"/>
    <p:sldId id="704" r:id="rId23"/>
    <p:sldId id="705" r:id="rId24"/>
    <p:sldId id="706" r:id="rId25"/>
    <p:sldId id="707" r:id="rId26"/>
    <p:sldId id="708" r:id="rId27"/>
    <p:sldId id="709" r:id="rId28"/>
    <p:sldId id="712" r:id="rId29"/>
    <p:sldId id="713" r:id="rId30"/>
    <p:sldId id="714" r:id="rId31"/>
    <p:sldId id="717" r:id="rId32"/>
    <p:sldId id="719" r:id="rId33"/>
    <p:sldId id="720" r:id="rId34"/>
    <p:sldId id="721" r:id="rId35"/>
    <p:sldId id="722" r:id="rId36"/>
    <p:sldId id="723" r:id="rId37"/>
    <p:sldId id="724" r:id="rId38"/>
    <p:sldId id="725" r:id="rId39"/>
    <p:sldId id="726" r:id="rId40"/>
    <p:sldId id="727" r:id="rId41"/>
    <p:sldId id="728" r:id="rId42"/>
    <p:sldId id="729" r:id="rId43"/>
    <p:sldId id="730" r:id="rId44"/>
    <p:sldId id="731"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740"/>
            <p14:sldId id="687"/>
            <p14:sldId id="697"/>
            <p14:sldId id="699"/>
            <p14:sldId id="744"/>
            <p14:sldId id="700"/>
            <p14:sldId id="701"/>
            <p14:sldId id="702"/>
            <p14:sldId id="703"/>
            <p14:sldId id="704"/>
            <p14:sldId id="705"/>
            <p14:sldId id="706"/>
            <p14:sldId id="707"/>
            <p14:sldId id="708"/>
            <p14:sldId id="709"/>
            <p14:sldId id="712"/>
            <p14:sldId id="713"/>
            <p14:sldId id="714"/>
            <p14:sldId id="717"/>
            <p14:sldId id="719"/>
            <p14:sldId id="720"/>
            <p14:sldId id="721"/>
            <p14:sldId id="722"/>
            <p14:sldId id="723"/>
            <p14:sldId id="724"/>
            <p14:sldId id="725"/>
            <p14:sldId id="726"/>
            <p14:sldId id="727"/>
            <p14:sldId id="728"/>
            <p14:sldId id="729"/>
            <p14:sldId id="730"/>
            <p14:sldId id="731"/>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52586" autoAdjust="0"/>
  </p:normalViewPr>
  <p:slideViewPr>
    <p:cSldViewPr snapToGrid="0">
      <p:cViewPr varScale="1">
        <p:scale>
          <a:sx n="25" d="100"/>
          <a:sy n="25" d="100"/>
        </p:scale>
        <p:origin x="1208" y="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TBD: Why sudo here</a:t>
            </a:r>
            <a:r>
              <a:rPr lang="en-US" dirty="0" smtClean="0"/>
              <a:t>? Need script?</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a:t>
            </a:r>
            <a:r>
              <a:rPr lang="en-US" dirty="0" smtClean="0"/>
              <a:t>refer to the </a:t>
            </a:r>
            <a:r>
              <a:rPr lang="en-US" dirty="0" smtClean="0"/>
              <a:t>documentation. And </a:t>
            </a:r>
            <a:r>
              <a:rPr lang="en-US" dirty="0" smtClean="0"/>
              <a:t>this </a:t>
            </a:r>
            <a:r>
              <a:rPr lang="en-US" dirty="0" smtClean="0"/>
              <a:t>entry is </a:t>
            </a:r>
            <a:r>
              <a:rPr lang="en-US" dirty="0" smtClean="0"/>
              <a:t>particularly very </a:t>
            </a:r>
            <a:r>
              <a:rPr lang="en-US" dirty="0" smtClean="0"/>
              <a:t>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 TBD: Link bad.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a:t>
            </a:r>
            <a:r>
              <a:rPr lang="en-US" dirty="0" smtClean="0"/>
              <a:t>example, </a:t>
            </a:r>
            <a:r>
              <a:rPr lang="en-US" dirty="0" smtClean="0"/>
              <a:t>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a:t>
            </a:r>
            <a:r>
              <a:rPr lang="en-US" baseline="0" dirty="0" err="1" smtClean="0"/>
              <a:t>example,t</a:t>
            </a:r>
            <a:r>
              <a:rPr lang="en-US" dirty="0" err="1" smtClean="0"/>
              <a:t>he</a:t>
            </a:r>
            <a:r>
              <a:rPr lang="en-US" dirty="0" smtClean="0"/>
              <a:t> </a:t>
            </a:r>
            <a:r>
              <a:rPr lang="en-US" dirty="0" smtClean="0"/>
              <a:t>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wanted to install the nano package,</a:t>
            </a:r>
            <a:r>
              <a:rPr lang="en-US" baseline="0" dirty="0" smtClean="0"/>
              <a:t> you</a:t>
            </a:r>
            <a:r>
              <a:rPr lang="en-US" dirty="0" smtClean="0"/>
              <a:t> could run this command with the following text:</a:t>
            </a:r>
          </a:p>
          <a:p>
            <a:endParaRPr lang="en-US" dirty="0" smtClean="0"/>
          </a:p>
          <a:p>
            <a:r>
              <a:rPr lang="en-US" dirty="0" smtClean="0"/>
              <a:t>$ sudo chef-apply -e "package '</a:t>
            </a:r>
            <a:r>
              <a:rPr lang="en-US" dirty="0" err="1" smtClean="0"/>
              <a:t>nano</a:t>
            </a:r>
            <a:r>
              <a:rPr lang="en-US" dirty="0" smtClean="0"/>
              <a:t>'"</a:t>
            </a:r>
          </a:p>
          <a:p>
            <a:endParaRPr lang="en-US" dirty="0" smtClean="0"/>
          </a:p>
          <a:p>
            <a:r>
              <a:rPr lang="en-US" dirty="0" smtClean="0"/>
              <a:t>SD: TBD why sudo?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verify that the editor is installed by again using the `which` command. You installed the nano editor and </a:t>
            </a:r>
            <a:r>
              <a:rPr lang="en-US" dirty="0" smtClean="0"/>
              <a:t>now the </a:t>
            </a:r>
            <a:r>
              <a:rPr lang="en-US" b="1" dirty="0" smtClean="0"/>
              <a:t>which</a:t>
            </a:r>
            <a:r>
              <a:rPr lang="en-US" dirty="0" smtClean="0"/>
              <a:t> </a:t>
            </a:r>
            <a:r>
              <a:rPr lang="en-US" dirty="0" smtClean="0"/>
              <a:t>command reports </a:t>
            </a:r>
            <a:r>
              <a:rPr lang="en-US" dirty="0" smtClean="0"/>
              <a:t>where it was able to find the nano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a:t>
            </a:r>
            <a:r>
              <a:rPr lang="en-US" sz="1200" dirty="0" smtClean="0"/>
              <a:t>What would happen if you ran the installation command again?</a:t>
            </a:r>
            <a:r>
              <a:rPr lang="en-US" sz="1200" baseline="0" dirty="0" smtClean="0"/>
              <a:t> </a:t>
            </a:r>
            <a:r>
              <a:rPr lang="en-US" dirty="0" smtClean="0"/>
              <a:t>Before </a:t>
            </a:r>
            <a:r>
              <a:rPr lang="en-US" dirty="0" smtClean="0"/>
              <a:t>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2. </a:t>
            </a:r>
            <a:r>
              <a:rPr lang="en-US" sz="1200" dirty="0" smtClean="0"/>
              <a:t>What would happen if the package were to become uninstalled? </a:t>
            </a:r>
            <a:r>
              <a:rPr lang="en-US" dirty="0" smtClean="0"/>
              <a:t>What </a:t>
            </a:r>
            <a:r>
              <a:rPr lang="en-US" dirty="0" smtClean="0"/>
              <a:t>would the output be if you ran </a:t>
            </a:r>
            <a:r>
              <a:rPr lang="en-US" dirty="0" smtClean="0"/>
              <a:t>installation command again? </a:t>
            </a:r>
            <a:r>
              <a:rPr lang="en-US" dirty="0" smtClean="0"/>
              <a:t>Was there a situation where the package was already uninstalled and we executed this resource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9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900" b="0" i="1" kern="1200" dirty="0" smtClean="0">
                <a:solidFill>
                  <a:schemeClr val="tx1"/>
                </a:solidFill>
                <a:effectLst/>
                <a:latin typeface="Arial" panose="020B0604020202020204" pitchFamily="34" charset="0"/>
                <a:ea typeface="+mn-ea"/>
                <a:cs typeface="Arial" panose="020B0604020202020204" pitchFamily="34" charset="0"/>
              </a:rPr>
              <a:t/>
            </a:r>
            <a:br>
              <a:rPr lang="en-US" sz="900" b="0" i="1" kern="1200" dirty="0" smtClean="0">
                <a:solidFill>
                  <a:schemeClr val="tx1"/>
                </a:solidFill>
                <a:effectLst/>
                <a:latin typeface="Arial" panose="020B0604020202020204" pitchFamily="34" charset="0"/>
                <a:ea typeface="+mn-ea"/>
                <a:cs typeface="Arial" panose="020B0604020202020204" pitchFamily="34" charset="0"/>
              </a:rPr>
            </a:br>
            <a:endParaRPr lang="en-US" sz="900" b="0" i="1" kern="1200" dirty="0" smtClean="0">
              <a:solidFill>
                <a:schemeClr val="tx1"/>
              </a:solidFill>
              <a:effectLst/>
              <a:latin typeface="Arial" panose="020B0604020202020204" pitchFamily="34" charset="0"/>
              <a:ea typeface="+mn-ea"/>
              <a:cs typeface="Arial" panose="020B0604020202020204" pitchFamily="34" charset="0"/>
            </a:endParaRPr>
          </a:p>
          <a:p>
            <a:r>
              <a:rPr lang="en-US" sz="900" b="0" i="0" kern="1200" dirty="0" smtClean="0">
                <a:solidFill>
                  <a:schemeClr val="tx1"/>
                </a:solidFill>
                <a:effectLst/>
                <a:latin typeface="Arial" panose="020B0604020202020204" pitchFamily="34" charset="0"/>
                <a:ea typeface="+mn-ea"/>
                <a:cs typeface="Arial" panose="020B0604020202020204" pitchFamily="34" charset="0"/>
              </a:rPr>
              <a:t>We call this test and </a:t>
            </a:r>
            <a:r>
              <a:rPr lang="en-US" sz="900" b="0" i="0" kern="1200" dirty="0" smtClean="0">
                <a:solidFill>
                  <a:schemeClr val="tx1"/>
                </a:solidFill>
                <a:effectLst/>
                <a:latin typeface="Arial" panose="020B0604020202020204" pitchFamily="34" charset="0"/>
                <a:ea typeface="+mn-ea"/>
                <a:cs typeface="Arial" panose="020B0604020202020204" pitchFamily="34" charset="0"/>
              </a:rPr>
              <a:t>repair--meaning </a:t>
            </a:r>
            <a:r>
              <a:rPr lang="en-US" sz="9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sz="900" b="0" i="0" kern="1200" dirty="0" smtClean="0">
              <a:solidFill>
                <a:schemeClr val="tx1"/>
              </a:solidFill>
              <a:effectLst/>
              <a:latin typeface="Arial" panose="020B0604020202020204" pitchFamily="34" charset="0"/>
              <a:ea typeface="+mn-ea"/>
              <a:cs typeface="Arial" panose="020B0604020202020204" pitchFamily="34" charset="0"/>
            </a:endParaRPr>
          </a:p>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46252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lab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a:t>
            </a:r>
            <a:r>
              <a:rPr lang="en-US" dirty="0" smtClean="0"/>
              <a:t>editor,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endParaRPr lang="en-US" dirty="0" smtClean="0"/>
          </a:p>
          <a:p>
            <a:r>
              <a:rPr lang="en-US" dirty="0" smtClean="0"/>
              <a:t>Add the resource definition displayed here.</a:t>
            </a:r>
          </a:p>
          <a:p>
            <a:endParaRPr lang="en-US" dirty="0" smtClean="0"/>
          </a:p>
          <a:p>
            <a:r>
              <a:rPr lang="en-US" dirty="0" smtClean="0"/>
              <a:t>We are defining a resource with the type called 'file' and named 'hello.txt'. We also are stating what the contents of that file should contain 'Hello, World!'.</a:t>
            </a:r>
          </a:p>
          <a:p>
            <a:endParaRPr lang="en-US" dirty="0" smtClean="0"/>
          </a:p>
          <a:p>
            <a:r>
              <a:rPr lang="en-US" dirty="0" smtClean="0"/>
              <a:t>Save the file and let's return to the terminal and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help again it looks like that we can provide a recipe file directly to the `chef-apply` command.</a:t>
            </a:r>
          </a:p>
          <a:p>
            <a:endParaRPr lang="en-US" dirty="0" smtClean="0"/>
          </a:p>
          <a:p>
            <a:r>
              <a:rPr lang="en-US" dirty="0" smtClean="0"/>
              <a:t>SD: TBD Why sudo?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apply our recipe we would need to type `sudo chef-apply </a:t>
            </a:r>
            <a:r>
              <a:rPr lang="en-US" dirty="0" err="1" smtClean="0"/>
              <a:t>hello.rb</a:t>
            </a:r>
            <a:r>
              <a:rPr lang="en-US" dirty="0" smtClean="0"/>
              <a:t>`.</a:t>
            </a:r>
          </a:p>
          <a:p>
            <a:endParaRPr lang="en-US" dirty="0" smtClean="0"/>
          </a:p>
          <a:p>
            <a:r>
              <a:rPr lang="en-US" dirty="0" smtClean="0"/>
              <a:t>Reviewing the output you should see a file named 'hello.txt' was created and then the contents of the was updated to include 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a:t>
            </a:r>
            <a:r>
              <a:rPr lang="en-US" baseline="0" dirty="0" smtClean="0"/>
              <a:t> </a:t>
            </a:r>
            <a:r>
              <a:rPr lang="en-US" dirty="0" smtClean="0"/>
              <a:t>prove </a:t>
            </a:r>
            <a:r>
              <a:rPr lang="en-US" dirty="0" smtClean="0"/>
              <a:t>that a file was created you can use the `cat` command with the path of the file, 'hello.txt'. 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Anything more to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r>
              <a:rPr lang="en-US" dirty="0" smtClean="0"/>
              <a:t>Read through the file resource documentation.</a:t>
            </a:r>
          </a:p>
          <a:p>
            <a:endParaRPr lang="en-US" dirty="0" smtClean="0"/>
          </a:p>
          <a:p>
            <a:r>
              <a:rPr lang="en-US" dirty="0" smtClean="0"/>
              <a:t>First, find the list of actions and then see if you can find the default one.</a:t>
            </a:r>
          </a:p>
          <a:p>
            <a:endParaRPr lang="en-US" dirty="0" smtClean="0"/>
          </a:p>
          <a:p>
            <a:r>
              <a:rPr lang="en-US" dirty="0" smtClean="0"/>
              <a:t>Second, find the list of attributes and find the default values for mode, owner, and group.</a:t>
            </a:r>
          </a:p>
          <a:p>
            <a:endParaRPr lang="en-US" dirty="0" smtClean="0"/>
          </a:p>
          <a:p>
            <a:r>
              <a:rPr lang="en-US" dirty="0" smtClean="0"/>
              <a:t>The reason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a:t>
            </a:r>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Let's break that down: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a:t>
            </a:r>
            <a:r>
              <a:rPr lang="en-US" dirty="0" smtClean="0"/>
              <a:t>is the final version of the `</a:t>
            </a:r>
            <a:r>
              <a:rPr lang="en-US" dirty="0" err="1" smtClean="0"/>
              <a:t>setup.rb</a:t>
            </a:r>
            <a:r>
              <a:rPr lang="en-US" dirty="0" smtClean="0"/>
              <a:t>` file that installs all the editors, our tree package, and creates our MOTD file.</a:t>
            </a:r>
          </a:p>
          <a:p>
            <a:r>
              <a:rPr lang="en-US" dirty="0" smtClean="0"/>
              <a:t>"</a:t>
            </a:r>
          </a:p>
          <a:p>
            <a:endParaRPr lang="en-US" dirty="0" smtClean="0"/>
          </a:p>
          <a:p>
            <a:r>
              <a:rPr lang="en-US" dirty="0" smtClean="0"/>
              <a:t>What is the resource definition for this description: `The package named $EDITOR is installed.`</a:t>
            </a:r>
          </a:p>
          <a:p>
            <a:endParaRPr lang="en-US" dirty="0" smtClean="0"/>
          </a:p>
          <a:p>
            <a:r>
              <a:rPr lang="en-US" dirty="0" smtClean="0"/>
              <a:t>What is the resource definition for this description: `The package named tree is installed.`</a:t>
            </a:r>
          </a:p>
          <a:p>
            <a:endParaRPr lang="en-US" dirty="0" smtClean="0"/>
          </a:p>
          <a:p>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TBD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Write </a:t>
            </a:r>
            <a:r>
              <a:rPr lang="en-US" dirty="0" smtClean="0"/>
              <a:t>down or type out a few words for each of these questions. </a:t>
            </a:r>
            <a:r>
              <a:rPr lang="en-US" dirty="0" smtClean="0"/>
              <a:t>Talk </a:t>
            </a:r>
            <a:r>
              <a:rPr lang="en-US" dirty="0" smtClean="0"/>
              <a:t>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a:t>
            </a:r>
            <a:r>
              <a:rPr lang="en-US" dirty="0" smtClean="0"/>
              <a:t>these four </a:t>
            </a:r>
            <a:r>
              <a:rPr lang="en-US" dirty="0" smtClean="0"/>
              <a:t>questions:</a:t>
            </a:r>
          </a:p>
          <a:p>
            <a:endParaRPr lang="en-US" dirty="0" smtClean="0"/>
          </a:p>
          <a:p>
            <a:pPr marL="171450" indent="-171450">
              <a:buFont typeface="Arial" panose="020B0604020202020204" pitchFamily="34" charset="0"/>
              <a:buChar char="•"/>
            </a:pPr>
            <a:r>
              <a:rPr lang="en-US" dirty="0" smtClean="0"/>
              <a:t>What is a resource?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are some other possible examples of resources?</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How did the examples resources we wrote describe the desired state of an element of our infrastructure?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a:t>
            </a:r>
            <a:r>
              <a:rPr lang="en-US" dirty="0" smtClean="0"/>
              <a:t>people in </a:t>
            </a:r>
            <a:r>
              <a:rPr lang="en-US" dirty="0" smtClean="0"/>
              <a:t>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You can use the `which` command and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smtClean="0"/>
              <a:t>Linux </a:t>
            </a:r>
            <a:r>
              <a:rPr lang="en-US" dirty="0" smtClean="0"/>
              <a:t>distribution and start installing packages through the distribution's specific package </a:t>
            </a:r>
            <a:r>
              <a:rPr lang="en-US" dirty="0" smtClean="0"/>
              <a:t>manager,</a:t>
            </a:r>
            <a:r>
              <a:rPr lang="en-US" baseline="0" dirty="0" smtClean="0"/>
              <a:t> </a:t>
            </a:r>
            <a:r>
              <a:rPr lang="en-US" dirty="0" smtClean="0"/>
              <a:t>this </a:t>
            </a:r>
            <a:r>
              <a:rPr lang="en-US" dirty="0" smtClean="0"/>
              <a:t>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We</a:t>
            </a:r>
            <a:r>
              <a:rPr lang="en-US" baseline="0" dirty="0" smtClean="0"/>
              <a:t> plan to allow Linux-challenged users to use Sublime in remote mode so this slide will have to go.</a:t>
            </a:r>
            <a:r>
              <a:rPr lang="en-US" dirty="0" smtClean="0"/>
              <a:t> </a:t>
            </a:r>
          </a:p>
          <a:p>
            <a:endParaRPr lang="en-US" dirty="0" smtClean="0"/>
          </a:p>
          <a:p>
            <a:r>
              <a:rPr lang="en-US" dirty="0" smtClean="0"/>
              <a:t>Note:</a:t>
            </a:r>
            <a:r>
              <a:rPr lang="en-US" baseline="0" dirty="0" smtClean="0"/>
              <a:t> </a:t>
            </a:r>
            <a:r>
              <a:rPr lang="en-US" sz="900" b="0" i="0" kern="1200" dirty="0" smtClean="0">
                <a:solidFill>
                  <a:schemeClr val="tx1"/>
                </a:solidFill>
                <a:effectLst/>
                <a:latin typeface="Arial" panose="020B0604020202020204" pitchFamily="34" charset="0"/>
                <a:ea typeface="+mn-ea"/>
                <a:cs typeface="Arial" panose="020B0604020202020204" pitchFamily="34" charset="0"/>
              </a:rPr>
              <a:t>Windows PowerShell uses an alias for </a:t>
            </a:r>
            <a:r>
              <a:rPr lang="en-US" sz="900" b="0" i="0" u="none" strike="noStrike" kern="1200" dirty="0" smtClean="0">
                <a:solidFill>
                  <a:schemeClr val="tx1"/>
                </a:solidFill>
                <a:effectLst/>
                <a:latin typeface="Arial" panose="020B0604020202020204" pitchFamily="34" charset="0"/>
                <a:ea typeface="+mn-ea"/>
                <a:cs typeface="Arial" panose="020B0604020202020204" pitchFamily="34" charset="0"/>
              </a:rPr>
              <a:t>"where"</a:t>
            </a:r>
            <a:r>
              <a:rPr lang="en-US" sz="9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so if you want to run </a:t>
            </a:r>
            <a:r>
              <a:rPr lang="en-US" dirty="0" smtClean="0"/>
              <a:t>where.exe</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from </a:t>
            </a:r>
            <a:r>
              <a:rPr lang="en-US" sz="900" b="0" i="0" kern="1200" baseline="0" dirty="0" err="1" smtClean="0">
                <a:solidFill>
                  <a:schemeClr val="tx1"/>
                </a:solidFill>
                <a:effectLst/>
                <a:latin typeface="Arial" panose="020B0604020202020204" pitchFamily="34" charset="0"/>
                <a:ea typeface="+mn-ea"/>
                <a:cs typeface="Arial" panose="020B0604020202020204" pitchFamily="34" charset="0"/>
              </a:rPr>
              <a:t>Powershell</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you'll need to type the full command: </a:t>
            </a:r>
            <a:r>
              <a:rPr lang="en-US" sz="900" b="0" i="0" kern="1200" dirty="0" smtClean="0">
                <a:solidFill>
                  <a:schemeClr val="tx1"/>
                </a:solidFill>
                <a:effectLst/>
                <a:latin typeface="Arial" panose="020B0604020202020204" pitchFamily="34" charset="0"/>
                <a:ea typeface="+mn-ea"/>
                <a:cs typeface="Arial" panose="020B0604020202020204" pitchFamily="34" charset="0"/>
              </a:rPr>
              <a:t>where.exe</a:t>
            </a:r>
            <a:endParaRPr lang="en-US" sz="9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7366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a:t>
            </a:r>
            <a:r>
              <a:rPr lang="en-US" dirty="0" smtClean="0"/>
              <a:t>Try Out execute</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Installing nano</a:t>
            </a:r>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Did I </a:t>
            </a:r>
            <a:r>
              <a:rPr lang="en-US" dirty="0" smtClean="0"/>
              <a:t>Install </a:t>
            </a:r>
            <a:r>
              <a:rPr lang="en-US" dirty="0"/>
              <a:t>nano?</a:t>
            </a:r>
          </a:p>
        </p:txBody>
      </p:sp>
      <p:sp>
        <p:nvSpPr>
          <p:cNvPr id="3" name="Content Placeholder 2"/>
          <p:cNvSpPr>
            <a:spLocks noGrp="1"/>
          </p:cNvSpPr>
          <p:nvPr>
            <p:ph sz="quarter" idx="10"/>
          </p:nvPr>
        </p:nvSpPr>
        <p:spPr>
          <a:xfrm>
            <a:off x="1121104" y="2315964"/>
            <a:ext cx="14423693" cy="5723689"/>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pic>
        <p:nvPicPr>
          <p:cNvPr id="9" name="Picture 8"/>
          <p:cNvPicPr>
            <a:picLocks noChangeAspect="1"/>
          </p:cNvPicPr>
          <p:nvPr/>
        </p:nvPicPr>
        <p:blipFill>
          <a:blip r:embed="rId3"/>
          <a:stretch>
            <a:fillRect/>
          </a:stretch>
        </p:blipFill>
        <p:spPr>
          <a:xfrm>
            <a:off x="1121104" y="2379627"/>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3200" dirty="0">
                    <a:solidFill>
                      <a:srgbClr val="000000"/>
                    </a:solidFill>
                  </a:rPr>
                  <a:t>Is package named '</a:t>
                </a:r>
                <a:r>
                  <a:rPr lang="en-US" sz="3200" dirty="0" err="1">
                    <a:solidFill>
                      <a:srgbClr val="000000"/>
                    </a:solidFill>
                  </a:rPr>
                  <a:t>nano</a:t>
                </a:r>
                <a:r>
                  <a:rPr lang="en-US" sz="3200" dirty="0">
                    <a:solidFill>
                      <a:srgbClr val="000000"/>
                    </a:solidFill>
                  </a:rPr>
                  <a:t>'</a:t>
                </a:r>
                <a:br>
                  <a:rPr lang="en-US" sz="3200" dirty="0">
                    <a:solidFill>
                      <a:srgbClr val="000000"/>
                    </a:solidFill>
                  </a:rPr>
                </a:br>
                <a:r>
                  <a:rPr lang="en-US" sz="3200" dirty="0">
                    <a:solidFill>
                      <a:srgbClr val="000000"/>
                    </a:solidFill>
                  </a:rPr>
                  <a:t>installed?</a:t>
                </a:r>
              </a:p>
              <a:p>
                <a:pPr algn="ctr" defTabSz="1218768"/>
                <a:r>
                  <a:rPr lang="en-US" sz="3200"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963348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Example: Applying 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a:t>What </a:t>
            </a:r>
            <a:r>
              <a:rPr lang="en-US" dirty="0" smtClean="0"/>
              <a:t>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lvl="1"/>
            <a:r>
              <a:rPr lang="en-US" dirty="0" smtClean="0"/>
              <a:t>Sublime in remote mode</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I run the command again?</a:t>
            </a:r>
          </a:p>
          <a:p>
            <a:endParaRPr lang="en-US" sz="3733" dirty="0"/>
          </a:p>
          <a:p>
            <a:r>
              <a:rPr lang="en-US" sz="3733" dirty="0"/>
              <a:t>Again before you run the command -- think about it. What are your expectations now from the last time you ran it? What will the output look like?</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contents is modified?</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is removed?</a:t>
            </a:r>
          </a:p>
          <a:p>
            <a:endParaRPr lang="en-US" sz="3733" dirty="0"/>
          </a:p>
          <a:p>
            <a:r>
              <a:rPr lang="en-US" sz="3733" dirty="0"/>
              <a:t>At this point you hopefully 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permissions (mode), owner, or group change?</a:t>
            </a:r>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Sublime in Windows?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INFO: Could not find files for the given pattern(s).</a:t>
            </a:r>
          </a:p>
        </p:txBody>
      </p:sp>
      <p:sp>
        <p:nvSpPr>
          <p:cNvPr id="4" name="Text Placeholder 3"/>
          <p:cNvSpPr>
            <a:spLocks noGrp="1"/>
          </p:cNvSpPr>
          <p:nvPr>
            <p:ph type="body" sz="quarter" idx="11"/>
          </p:nvPr>
        </p:nvSpPr>
        <p:spPr/>
        <p:txBody>
          <a:bodyPr>
            <a:normAutofit/>
          </a:bodyPr>
          <a:lstStyle/>
          <a:p>
            <a:r>
              <a:rPr lang="en-US" dirty="0"/>
              <a:t>C:\&gt;where sublime</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69162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13451</TotalTime>
  <Words>4276</Words>
  <Application>Microsoft Office PowerPoint</Application>
  <PresentationFormat>Custom</PresentationFormat>
  <Paragraphs>662</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How About Nano?</vt:lpstr>
      <vt:lpstr>How About VIM?</vt:lpstr>
      <vt:lpstr>How About Emacs?</vt:lpstr>
      <vt:lpstr>How About Sublime in Windows?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Workstation Setup</vt:lpstr>
      <vt:lpstr>Workstation Setup Recipe File</vt:lpstr>
      <vt:lpstr>Apply the Setup Recipe</vt:lpstr>
      <vt:lpstr>Let's Talk About Resources</vt:lpstr>
      <vt:lpstr>Discussion</vt:lpstr>
      <vt:lpstr>Q &amp; A</vt:lpstr>
      <vt:lpstr>PowerPoint Presentation</vt:lpstr>
      <vt:lpstr>TBD – delete this slide? Resources</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1660</cp:revision>
  <cp:lastPrinted>2015-02-07T23:49:10Z</cp:lastPrinted>
  <dcterms:created xsi:type="dcterms:W3CDTF">2012-09-13T17:36:07Z</dcterms:created>
  <dcterms:modified xsi:type="dcterms:W3CDTF">2015-08-19T19:23:46Z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